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5143500" cx="9144000"/>
  <p:notesSz cx="6858000" cy="9144000"/>
  <p:embeddedFontLst>
    <p:embeddedFont>
      <p:font typeface="Montserrat"/>
      <p:regular r:id="rId25"/>
      <p:bold r:id="rId26"/>
      <p:italic r:id="rId27"/>
      <p:boldItalic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Montserrat-bold.fntdata"/><Relationship Id="rId25" Type="http://schemas.openxmlformats.org/officeDocument/2006/relationships/font" Target="fonts/Montserrat-regular.fntdata"/><Relationship Id="rId28" Type="http://schemas.openxmlformats.org/officeDocument/2006/relationships/font" Target="fonts/Montserrat-boldItalic.fntdata"/><Relationship Id="rId27" Type="http://schemas.openxmlformats.org/officeDocument/2006/relationships/font" Target="fonts/Montserrat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4c2b7c25a8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14c2b7c25a8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14c2b7c25a8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14c2b7c25a8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4c2b7c25a8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14c2b7c25a8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4c2b7c25a8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14c2b7c25a8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4c2b7c25a8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14c2b7c25a8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14c2b7c25a8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14c2b7c25a8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4c2b7c25a8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14c2b7c25a8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4c2b7c25a8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14c2b7c25a8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14c2b7c25a8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14c2b7c25a8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4c2b7c25a8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14c2b7c25a8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6dbdb49502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6dbdb49502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4c2b7c25a8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14c2b7c25a8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14c2b7c25a8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14c2b7c25a8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4c2b7c25a8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14c2b7c25a8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4c2b7c25a8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14c2b7c25a8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4c2b7c25a8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14c2b7c25a8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4c2b7c25a8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14c2b7c25a8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4c83e13d1d_7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14c83e13d1d_7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Relationship Id="rId4" Type="http://schemas.openxmlformats.org/officeDocument/2006/relationships/image" Target="../media/image31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8.jpg"/><Relationship Id="rId5" Type="http://schemas.openxmlformats.org/officeDocument/2006/relationships/image" Target="../media/image3.jpg"/><Relationship Id="rId6" Type="http://schemas.openxmlformats.org/officeDocument/2006/relationships/image" Target="../media/image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image" Target="../media/image19.jpg"/><Relationship Id="rId10" Type="http://schemas.openxmlformats.org/officeDocument/2006/relationships/image" Target="../media/image6.jpg"/><Relationship Id="rId9" Type="http://schemas.openxmlformats.org/officeDocument/2006/relationships/image" Target="../media/image5.jpg"/><Relationship Id="rId5" Type="http://schemas.openxmlformats.org/officeDocument/2006/relationships/image" Target="../media/image32.jpg"/><Relationship Id="rId6" Type="http://schemas.openxmlformats.org/officeDocument/2006/relationships/image" Target="../media/image1.jpg"/><Relationship Id="rId7" Type="http://schemas.openxmlformats.org/officeDocument/2006/relationships/image" Target="../media/image34.jpg"/><Relationship Id="rId8" Type="http://schemas.openxmlformats.org/officeDocument/2006/relationships/image" Target="../media/image25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Relationship Id="rId5" Type="http://schemas.openxmlformats.org/officeDocument/2006/relationships/image" Target="../media/image17.png"/><Relationship Id="rId6" Type="http://schemas.openxmlformats.org/officeDocument/2006/relationships/image" Target="../media/image7.png"/><Relationship Id="rId7" Type="http://schemas.openxmlformats.org/officeDocument/2006/relationships/image" Target="../media/image9.png"/><Relationship Id="rId8" Type="http://schemas.openxmlformats.org/officeDocument/2006/relationships/image" Target="../media/image3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13.jpg"/><Relationship Id="rId5" Type="http://schemas.openxmlformats.org/officeDocument/2006/relationships/image" Target="../media/image12.jpg"/><Relationship Id="rId6" Type="http://schemas.openxmlformats.org/officeDocument/2006/relationships/image" Target="../media/image10.jpg"/><Relationship Id="rId7" Type="http://schemas.openxmlformats.org/officeDocument/2006/relationships/image" Target="../media/image1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image" Target="../media/image18.png"/><Relationship Id="rId5" Type="http://schemas.openxmlformats.org/officeDocument/2006/relationships/image" Target="../media/image16.png"/><Relationship Id="rId6" Type="http://schemas.openxmlformats.org/officeDocument/2006/relationships/image" Target="../media/image20.png"/><Relationship Id="rId7" Type="http://schemas.openxmlformats.org/officeDocument/2006/relationships/image" Target="../media/image2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Relationship Id="rId4" Type="http://schemas.openxmlformats.org/officeDocument/2006/relationships/image" Target="../media/image24.png"/><Relationship Id="rId5" Type="http://schemas.openxmlformats.org/officeDocument/2006/relationships/image" Target="../media/image27.png"/><Relationship Id="rId6" Type="http://schemas.openxmlformats.org/officeDocument/2006/relationships/image" Target="../media/image23.png"/><Relationship Id="rId7" Type="http://schemas.openxmlformats.org/officeDocument/2006/relationships/image" Target="../media/image33.png"/><Relationship Id="rId8" Type="http://schemas.openxmlformats.org/officeDocument/2006/relationships/image" Target="../media/image2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Relationship Id="rId4" Type="http://schemas.openxmlformats.org/officeDocument/2006/relationships/image" Target="../media/image21.png"/><Relationship Id="rId5" Type="http://schemas.openxmlformats.org/officeDocument/2006/relationships/image" Target="../media/image26.png"/><Relationship Id="rId6" Type="http://schemas.openxmlformats.org/officeDocument/2006/relationships/image" Target="../media/image2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idx="1" type="subTitle"/>
          </p:nvPr>
        </p:nvSpPr>
        <p:spPr>
          <a:xfrm>
            <a:off x="5139650" y="1223550"/>
            <a:ext cx="4080300" cy="269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Montserrat"/>
                <a:ea typeface="Montserrat"/>
                <a:cs typeface="Montserrat"/>
                <a:sym typeface="Montserrat"/>
              </a:rPr>
              <a:t>CLEAN UP ACTIONS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2132"/>
              <a:t>Plogging challenge</a:t>
            </a:r>
            <a:endParaRPr i="1" sz="2132"/>
          </a:p>
          <a:p>
            <a:pPr indent="0" lvl="0" marL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232"/>
              <a:t>Saturday, 22nd October 2022 </a:t>
            </a:r>
            <a:endParaRPr b="1" sz="2232"/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0"/>
            <a:ext cx="5139649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2"/>
          <p:cNvSpPr txBox="1"/>
          <p:nvPr>
            <p:ph type="title"/>
          </p:nvPr>
        </p:nvSpPr>
        <p:spPr>
          <a:xfrm>
            <a:off x="311700" y="171450"/>
            <a:ext cx="8520600" cy="140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Structure / Association : </a:t>
            </a: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Cyprus Circle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Ville / Town : Larnaka beach, </a:t>
            </a: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south</a:t>
            </a: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 airport area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Pays / Country : Cyprus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Quartier / Neighbourhood : (Action will take place on 23rd of October)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Nombre de participants / Number of participants : 10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Nombre de km/ number of KM : About 5 square kilometers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Poids estimé de déchets ramassés/ Estimated weight of waste collected : (expected a lot)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2" name="Google Shape;142;p22"/>
          <p:cNvPicPr preferRelativeResize="0"/>
          <p:nvPr/>
        </p:nvPicPr>
        <p:blipFill rotWithShape="1">
          <a:blip r:embed="rId3">
            <a:alphaModFix/>
          </a:blip>
          <a:srcRect b="19675" l="0" r="0" t="22403"/>
          <a:stretch/>
        </p:blipFill>
        <p:spPr>
          <a:xfrm>
            <a:off x="7155853" y="0"/>
            <a:ext cx="1988147" cy="1152399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2"/>
          <p:cNvSpPr txBox="1"/>
          <p:nvPr>
            <p:ph type="title"/>
          </p:nvPr>
        </p:nvSpPr>
        <p:spPr>
          <a:xfrm>
            <a:off x="311700" y="1572750"/>
            <a:ext cx="8520600" cy="376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i="1" lang="fr" sz="2020">
                <a:latin typeface="Montserrat"/>
                <a:ea typeface="Montserrat"/>
                <a:cs typeface="Montserrat"/>
                <a:sym typeface="Montserrat"/>
              </a:rPr>
              <a:t>Insert images of the clean up action  here : (that’s from previous year - this year’s action will </a:t>
            </a:r>
            <a:r>
              <a:rPr i="1" lang="fr" sz="2020">
                <a:latin typeface="Montserrat"/>
                <a:ea typeface="Montserrat"/>
                <a:cs typeface="Montserrat"/>
                <a:sym typeface="Montserrat"/>
              </a:rPr>
              <a:t>take</a:t>
            </a:r>
            <a:r>
              <a:rPr i="1" lang="fr" sz="2020">
                <a:latin typeface="Montserrat"/>
                <a:ea typeface="Montserrat"/>
                <a:cs typeface="Montserrat"/>
                <a:sym typeface="Montserrat"/>
              </a:rPr>
              <a:t> place on 23rd of October )</a:t>
            </a:r>
            <a:endParaRPr i="1" sz="20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i="1" sz="20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i="1" sz="202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4" name="Google Shape;14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83250" y="2306750"/>
            <a:ext cx="4081574" cy="2721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3"/>
          <p:cNvSpPr txBox="1"/>
          <p:nvPr>
            <p:ph type="title"/>
          </p:nvPr>
        </p:nvSpPr>
        <p:spPr>
          <a:xfrm>
            <a:off x="311700" y="171450"/>
            <a:ext cx="8520600" cy="140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Structure / Association ::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Ville / Town :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Pays / Country : 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Quartier / Neighbourhood : 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Nombre de participants / Number of participants : 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Nombre de km/ number of KM : 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Poids estimé de déchets ramassés/ Estimated weight of waste collected : 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0" name="Google Shape;150;p23"/>
          <p:cNvPicPr preferRelativeResize="0"/>
          <p:nvPr/>
        </p:nvPicPr>
        <p:blipFill rotWithShape="1">
          <a:blip r:embed="rId3">
            <a:alphaModFix/>
          </a:blip>
          <a:srcRect b="19675" l="0" r="0" t="22403"/>
          <a:stretch/>
        </p:blipFill>
        <p:spPr>
          <a:xfrm>
            <a:off x="7155853" y="0"/>
            <a:ext cx="1988147" cy="1152399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3"/>
          <p:cNvSpPr txBox="1"/>
          <p:nvPr>
            <p:ph type="title"/>
          </p:nvPr>
        </p:nvSpPr>
        <p:spPr>
          <a:xfrm>
            <a:off x="311700" y="1572750"/>
            <a:ext cx="8520600" cy="376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i="1" lang="fr" sz="2020">
                <a:latin typeface="Montserrat"/>
                <a:ea typeface="Montserrat"/>
                <a:cs typeface="Montserrat"/>
                <a:sym typeface="Montserrat"/>
              </a:rPr>
              <a:t>Insert images of the clean up action  here : </a:t>
            </a:r>
            <a:endParaRPr i="1" sz="202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4"/>
          <p:cNvSpPr txBox="1"/>
          <p:nvPr>
            <p:ph type="title"/>
          </p:nvPr>
        </p:nvSpPr>
        <p:spPr>
          <a:xfrm>
            <a:off x="311700" y="171450"/>
            <a:ext cx="8520600" cy="140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Structure / Association ::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Ville / Town :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Pays / Country : 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Quartier / Neighbourhood : 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Nombre de participants / Number of participants : 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Nombre de km/ number of KM : 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Poids estimé de déchets ramassés/ Estimated weight of waste collected : 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7" name="Google Shape;157;p24"/>
          <p:cNvPicPr preferRelativeResize="0"/>
          <p:nvPr/>
        </p:nvPicPr>
        <p:blipFill rotWithShape="1">
          <a:blip r:embed="rId3">
            <a:alphaModFix/>
          </a:blip>
          <a:srcRect b="19675" l="0" r="0" t="22403"/>
          <a:stretch/>
        </p:blipFill>
        <p:spPr>
          <a:xfrm>
            <a:off x="7155853" y="0"/>
            <a:ext cx="1988147" cy="1152399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4"/>
          <p:cNvSpPr txBox="1"/>
          <p:nvPr>
            <p:ph type="title"/>
          </p:nvPr>
        </p:nvSpPr>
        <p:spPr>
          <a:xfrm>
            <a:off x="311700" y="1572750"/>
            <a:ext cx="8520600" cy="376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i="1" lang="fr" sz="2020">
                <a:latin typeface="Montserrat"/>
                <a:ea typeface="Montserrat"/>
                <a:cs typeface="Montserrat"/>
                <a:sym typeface="Montserrat"/>
              </a:rPr>
              <a:t>Insert images of the clean up action  here : </a:t>
            </a:r>
            <a:endParaRPr i="1" sz="202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5"/>
          <p:cNvSpPr txBox="1"/>
          <p:nvPr>
            <p:ph type="title"/>
          </p:nvPr>
        </p:nvSpPr>
        <p:spPr>
          <a:xfrm>
            <a:off x="311700" y="171450"/>
            <a:ext cx="8520600" cy="140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Structure / Association ::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Ville / Town :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Pays / Country : 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Quartier / Neighbourhood : 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Nombre de participants / Number of participants : 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Nombre de km/ number of KM : 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Poids estimé de déchets ramassés/ Estimated weight of waste collected : 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64" name="Google Shape;164;p25"/>
          <p:cNvPicPr preferRelativeResize="0"/>
          <p:nvPr/>
        </p:nvPicPr>
        <p:blipFill rotWithShape="1">
          <a:blip r:embed="rId3">
            <a:alphaModFix/>
          </a:blip>
          <a:srcRect b="19675" l="0" r="0" t="22403"/>
          <a:stretch/>
        </p:blipFill>
        <p:spPr>
          <a:xfrm>
            <a:off x="7155853" y="0"/>
            <a:ext cx="1988147" cy="1152399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5"/>
          <p:cNvSpPr txBox="1"/>
          <p:nvPr>
            <p:ph type="title"/>
          </p:nvPr>
        </p:nvSpPr>
        <p:spPr>
          <a:xfrm>
            <a:off x="311700" y="1572750"/>
            <a:ext cx="8520600" cy="376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i="1" lang="fr" sz="2020">
                <a:latin typeface="Montserrat"/>
                <a:ea typeface="Montserrat"/>
                <a:cs typeface="Montserrat"/>
                <a:sym typeface="Montserrat"/>
              </a:rPr>
              <a:t>Insert images of the clean up action  here : </a:t>
            </a:r>
            <a:endParaRPr i="1" sz="202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6"/>
          <p:cNvSpPr txBox="1"/>
          <p:nvPr>
            <p:ph type="title"/>
          </p:nvPr>
        </p:nvSpPr>
        <p:spPr>
          <a:xfrm>
            <a:off x="311700" y="171450"/>
            <a:ext cx="8520600" cy="140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Structure / Association ::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Ville / Town :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Pays / Country : 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Quartier / Neighbourhood : 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Nombre de participants / Number of participants : 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Nombre de km/ number of KM : 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Poids estimé de déchets ramassés/ Estimated weight of waste collected : 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1" name="Google Shape;171;p26"/>
          <p:cNvPicPr preferRelativeResize="0"/>
          <p:nvPr/>
        </p:nvPicPr>
        <p:blipFill rotWithShape="1">
          <a:blip r:embed="rId3">
            <a:alphaModFix/>
          </a:blip>
          <a:srcRect b="19675" l="0" r="0" t="22403"/>
          <a:stretch/>
        </p:blipFill>
        <p:spPr>
          <a:xfrm>
            <a:off x="7155853" y="0"/>
            <a:ext cx="1988147" cy="1152399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6"/>
          <p:cNvSpPr txBox="1"/>
          <p:nvPr>
            <p:ph type="title"/>
          </p:nvPr>
        </p:nvSpPr>
        <p:spPr>
          <a:xfrm>
            <a:off x="311700" y="1572750"/>
            <a:ext cx="8520600" cy="376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i="1" lang="fr" sz="2020">
                <a:latin typeface="Montserrat"/>
                <a:ea typeface="Montserrat"/>
                <a:cs typeface="Montserrat"/>
                <a:sym typeface="Montserrat"/>
              </a:rPr>
              <a:t>Insert images of the clean up action  here : </a:t>
            </a:r>
            <a:endParaRPr i="1" sz="202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7"/>
          <p:cNvSpPr txBox="1"/>
          <p:nvPr>
            <p:ph type="title"/>
          </p:nvPr>
        </p:nvSpPr>
        <p:spPr>
          <a:xfrm>
            <a:off x="311700" y="171450"/>
            <a:ext cx="8520600" cy="140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Structure / Association ::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Ville / Town :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Pays / Country : 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Quartier / Neighbourhood : 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Nombre de participants / Number of participants : 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Nombre de km/ number of KM : 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Poids estimé de déchets ramassés/ Estimated weight of waste collected : 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8" name="Google Shape;178;p27"/>
          <p:cNvPicPr preferRelativeResize="0"/>
          <p:nvPr/>
        </p:nvPicPr>
        <p:blipFill rotWithShape="1">
          <a:blip r:embed="rId3">
            <a:alphaModFix/>
          </a:blip>
          <a:srcRect b="19675" l="0" r="0" t="22403"/>
          <a:stretch/>
        </p:blipFill>
        <p:spPr>
          <a:xfrm>
            <a:off x="7155853" y="0"/>
            <a:ext cx="1988147" cy="1152399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7"/>
          <p:cNvSpPr txBox="1"/>
          <p:nvPr>
            <p:ph type="title"/>
          </p:nvPr>
        </p:nvSpPr>
        <p:spPr>
          <a:xfrm>
            <a:off x="311700" y="1572750"/>
            <a:ext cx="8520600" cy="376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i="1" lang="fr" sz="2020">
                <a:latin typeface="Montserrat"/>
                <a:ea typeface="Montserrat"/>
                <a:cs typeface="Montserrat"/>
                <a:sym typeface="Montserrat"/>
              </a:rPr>
              <a:t>Insert images of the clean up action  here : </a:t>
            </a:r>
            <a:endParaRPr i="1" sz="202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8"/>
          <p:cNvSpPr txBox="1"/>
          <p:nvPr>
            <p:ph type="title"/>
          </p:nvPr>
        </p:nvSpPr>
        <p:spPr>
          <a:xfrm>
            <a:off x="311700" y="171450"/>
            <a:ext cx="8520600" cy="140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Structure / Association ::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Ville / Town :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Pays / Country : 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Quartier / Neighbourhood : 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Nombre de participants / Number of participants : 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Nombre de km/ number of KM : 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Poids estimé de déchets ramassés/ Estimated weight of waste collected : 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5" name="Google Shape;185;p28"/>
          <p:cNvPicPr preferRelativeResize="0"/>
          <p:nvPr/>
        </p:nvPicPr>
        <p:blipFill rotWithShape="1">
          <a:blip r:embed="rId3">
            <a:alphaModFix/>
          </a:blip>
          <a:srcRect b="19675" l="0" r="0" t="22403"/>
          <a:stretch/>
        </p:blipFill>
        <p:spPr>
          <a:xfrm>
            <a:off x="7155853" y="0"/>
            <a:ext cx="1988147" cy="1152399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8"/>
          <p:cNvSpPr txBox="1"/>
          <p:nvPr>
            <p:ph type="title"/>
          </p:nvPr>
        </p:nvSpPr>
        <p:spPr>
          <a:xfrm>
            <a:off x="311700" y="1572750"/>
            <a:ext cx="8520600" cy="376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i="1" lang="fr" sz="2020">
                <a:latin typeface="Montserrat"/>
                <a:ea typeface="Montserrat"/>
                <a:cs typeface="Montserrat"/>
                <a:sym typeface="Montserrat"/>
              </a:rPr>
              <a:t>Insert images of the clean up action  here : </a:t>
            </a:r>
            <a:endParaRPr i="1" sz="202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9"/>
          <p:cNvSpPr txBox="1"/>
          <p:nvPr>
            <p:ph type="title"/>
          </p:nvPr>
        </p:nvSpPr>
        <p:spPr>
          <a:xfrm>
            <a:off x="311700" y="171450"/>
            <a:ext cx="8520600" cy="140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Structure / Association ::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Ville / Town :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Pays / Country : 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Quartier / Neighbourhood : 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Nombre de participants / Number of participants : 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Nombre de km/ number of KM : 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Poids estimé de déchets ramassés/ Estimated weight of waste collected : 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92" name="Google Shape;192;p29"/>
          <p:cNvPicPr preferRelativeResize="0"/>
          <p:nvPr/>
        </p:nvPicPr>
        <p:blipFill rotWithShape="1">
          <a:blip r:embed="rId3">
            <a:alphaModFix/>
          </a:blip>
          <a:srcRect b="19675" l="0" r="0" t="22403"/>
          <a:stretch/>
        </p:blipFill>
        <p:spPr>
          <a:xfrm>
            <a:off x="7155853" y="0"/>
            <a:ext cx="1988147" cy="1152399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9"/>
          <p:cNvSpPr txBox="1"/>
          <p:nvPr>
            <p:ph type="title"/>
          </p:nvPr>
        </p:nvSpPr>
        <p:spPr>
          <a:xfrm>
            <a:off x="311700" y="1572750"/>
            <a:ext cx="8520600" cy="376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i="1" lang="fr" sz="2020">
                <a:latin typeface="Montserrat"/>
                <a:ea typeface="Montserrat"/>
                <a:cs typeface="Montserrat"/>
                <a:sym typeface="Montserrat"/>
              </a:rPr>
              <a:t>Insert images of the clean up action  here : </a:t>
            </a:r>
            <a:endParaRPr i="1" sz="202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0"/>
          <p:cNvSpPr txBox="1"/>
          <p:nvPr>
            <p:ph type="title"/>
          </p:nvPr>
        </p:nvSpPr>
        <p:spPr>
          <a:xfrm>
            <a:off x="311700" y="171450"/>
            <a:ext cx="8520600" cy="140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Structure / Association ::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Ville / Town :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Pays / Country : 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Quartier / Neighbourhood : 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Nombre de participants / Number of participants : 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Nombre de km/ number of KM : 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Poids estimé de déchets ramassés/ Estimated weight of waste collected : 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99" name="Google Shape;199;p30"/>
          <p:cNvPicPr preferRelativeResize="0"/>
          <p:nvPr/>
        </p:nvPicPr>
        <p:blipFill rotWithShape="1">
          <a:blip r:embed="rId3">
            <a:alphaModFix/>
          </a:blip>
          <a:srcRect b="19675" l="0" r="0" t="22403"/>
          <a:stretch/>
        </p:blipFill>
        <p:spPr>
          <a:xfrm>
            <a:off x="7155853" y="0"/>
            <a:ext cx="1988147" cy="1152399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30"/>
          <p:cNvSpPr txBox="1"/>
          <p:nvPr>
            <p:ph type="title"/>
          </p:nvPr>
        </p:nvSpPr>
        <p:spPr>
          <a:xfrm>
            <a:off x="311700" y="1572750"/>
            <a:ext cx="8520600" cy="376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i="1" lang="fr" sz="2020">
                <a:latin typeface="Montserrat"/>
                <a:ea typeface="Montserrat"/>
                <a:cs typeface="Montserrat"/>
                <a:sym typeface="Montserrat"/>
              </a:rPr>
              <a:t>Insert images of the clean up action  here : </a:t>
            </a:r>
            <a:endParaRPr i="1" sz="202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1"/>
          <p:cNvSpPr txBox="1"/>
          <p:nvPr>
            <p:ph type="title"/>
          </p:nvPr>
        </p:nvSpPr>
        <p:spPr>
          <a:xfrm>
            <a:off x="311700" y="171450"/>
            <a:ext cx="8520600" cy="140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Structure / Association ::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Ville / Town :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Pays / Country : 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Quartier / Neighbourhood : 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Nombre de participants / Number of participants : 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Nombre de km/ number of KM : 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Poids estimé de déchets ramassés/ Estimated weight of waste collected : 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06" name="Google Shape;206;p31"/>
          <p:cNvPicPr preferRelativeResize="0"/>
          <p:nvPr/>
        </p:nvPicPr>
        <p:blipFill rotWithShape="1">
          <a:blip r:embed="rId3">
            <a:alphaModFix/>
          </a:blip>
          <a:srcRect b="19675" l="0" r="0" t="22403"/>
          <a:stretch/>
        </p:blipFill>
        <p:spPr>
          <a:xfrm>
            <a:off x="7155853" y="0"/>
            <a:ext cx="1988147" cy="1152399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31"/>
          <p:cNvSpPr txBox="1"/>
          <p:nvPr>
            <p:ph type="title"/>
          </p:nvPr>
        </p:nvSpPr>
        <p:spPr>
          <a:xfrm>
            <a:off x="311700" y="1572750"/>
            <a:ext cx="8520600" cy="376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i="1" lang="fr" sz="2020">
                <a:latin typeface="Montserrat"/>
                <a:ea typeface="Montserrat"/>
                <a:cs typeface="Montserrat"/>
                <a:sym typeface="Montserrat"/>
              </a:rPr>
              <a:t>Insert images of the clean up action  here : </a:t>
            </a:r>
            <a:endParaRPr i="1" sz="202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311700" y="171450"/>
            <a:ext cx="8520600" cy="140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Structure / Association </a:t>
            </a: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: Circles of Egypt (Cairo and Alexandria) de FACM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Ville / Town : Alexandria 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Pays / Country : Egypt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Quartier / </a:t>
            </a: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Neighbourhood</a:t>
            </a: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 : Bahary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Nombre de participants / Number of participants : 9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Nombre de km/ number of KM : 1.5 km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Poids estimé de déchets ramassés/ Estimated weight of waste collected : average from 90 to 100 KG 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1" name="Google Shape;61;p14"/>
          <p:cNvPicPr preferRelativeResize="0"/>
          <p:nvPr/>
        </p:nvPicPr>
        <p:blipFill rotWithShape="1">
          <a:blip r:embed="rId3">
            <a:alphaModFix/>
          </a:blip>
          <a:srcRect b="19675" l="0" r="0" t="22403"/>
          <a:stretch/>
        </p:blipFill>
        <p:spPr>
          <a:xfrm>
            <a:off x="7155853" y="0"/>
            <a:ext cx="1988147" cy="1152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65050" y="1719300"/>
            <a:ext cx="3400400" cy="255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200" y="1719300"/>
            <a:ext cx="3400400" cy="255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35000" y="1719300"/>
            <a:ext cx="1912731" cy="255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>
            <p:ph type="title"/>
          </p:nvPr>
        </p:nvSpPr>
        <p:spPr>
          <a:xfrm>
            <a:off x="311700" y="171450"/>
            <a:ext cx="8520600" cy="140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Structure / Association : Clean Beach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Ville / Town : Bat Yam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Pays / Country : Israël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Quartier / Neighbourhood : Plages Rivyera et Marina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Nombre de participants / Number of participants : 90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Nombre de km/ number of KM : 1,2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Poids estimé de déchets ramassés/ Estimated weight of waste collected : 90 Kg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0" name="Google Shape;70;p15"/>
          <p:cNvPicPr preferRelativeResize="0"/>
          <p:nvPr/>
        </p:nvPicPr>
        <p:blipFill rotWithShape="1">
          <a:blip r:embed="rId3">
            <a:alphaModFix/>
          </a:blip>
          <a:srcRect b="19675" l="0" r="0" t="22403"/>
          <a:stretch/>
        </p:blipFill>
        <p:spPr>
          <a:xfrm>
            <a:off x="7155853" y="0"/>
            <a:ext cx="1988147" cy="1152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3600" y="3386125"/>
            <a:ext cx="3139227" cy="1537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1975" y="1601212"/>
            <a:ext cx="2588080" cy="194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01051" y="1638901"/>
            <a:ext cx="3139228" cy="1485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62525" y="3334350"/>
            <a:ext cx="1231101" cy="1641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956512" y="1636013"/>
            <a:ext cx="2588076" cy="1485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908124" y="3184550"/>
            <a:ext cx="1455802" cy="1941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11963" y="3570724"/>
            <a:ext cx="2588100" cy="14558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/>
          <p:nvPr>
            <p:ph type="title"/>
          </p:nvPr>
        </p:nvSpPr>
        <p:spPr>
          <a:xfrm>
            <a:off x="311700" y="171450"/>
            <a:ext cx="8520600" cy="164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Structure / Association : </a:t>
            </a:r>
            <a:r>
              <a:rPr lang="fr" sz="1120">
                <a:latin typeface="Montserrat"/>
                <a:ea typeface="Montserrat"/>
                <a:cs typeface="Montserrat"/>
                <a:sym typeface="Montserrat"/>
              </a:rPr>
              <a:t>association SMOUTH, le conseil municipal des jeunes de Larissa, </a:t>
            </a:r>
            <a:endParaRPr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fr" sz="1120">
                <a:latin typeface="Montserrat"/>
                <a:ea typeface="Montserrat"/>
                <a:cs typeface="Montserrat"/>
                <a:sym typeface="Montserrat"/>
              </a:rPr>
              <a:t>SKINOVATIS, ECFRASSI laboratoire </a:t>
            </a:r>
            <a:r>
              <a:rPr lang="fr" sz="1120">
                <a:latin typeface="Montserrat"/>
                <a:ea typeface="Montserrat"/>
                <a:cs typeface="Montserrat"/>
                <a:sym typeface="Montserrat"/>
              </a:rPr>
              <a:t>artistique,</a:t>
            </a:r>
            <a:r>
              <a:rPr lang="fr" sz="1120">
                <a:latin typeface="Montserrat"/>
                <a:ea typeface="Montserrat"/>
                <a:cs typeface="Montserrat"/>
                <a:sym typeface="Montserrat"/>
              </a:rPr>
              <a:t> bibliothèque de Rapsani, cercle ACM de Thessalie</a:t>
            </a:r>
            <a:endParaRPr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Ville / Town : Rapsani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Pays / Country : </a:t>
            </a:r>
            <a:r>
              <a:rPr lang="fr" sz="1120">
                <a:latin typeface="Montserrat"/>
                <a:ea typeface="Montserrat"/>
                <a:cs typeface="Montserrat"/>
                <a:sym typeface="Montserrat"/>
              </a:rPr>
              <a:t>GRÈCE</a:t>
            </a:r>
            <a:endParaRPr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Quartier / Neighbourhood : </a:t>
            </a:r>
            <a:r>
              <a:rPr lang="fr" sz="1120">
                <a:latin typeface="Montserrat"/>
                <a:ea typeface="Montserrat"/>
                <a:cs typeface="Montserrat"/>
                <a:sym typeface="Montserrat"/>
              </a:rPr>
              <a:t>la </a:t>
            </a:r>
            <a:r>
              <a:rPr lang="fr" sz="1120">
                <a:latin typeface="Montserrat"/>
                <a:ea typeface="Montserrat"/>
                <a:cs typeface="Montserrat"/>
                <a:sym typeface="Montserrat"/>
              </a:rPr>
              <a:t>forêt</a:t>
            </a:r>
            <a:r>
              <a:rPr lang="fr" sz="1120">
                <a:latin typeface="Montserrat"/>
                <a:ea typeface="Montserrat"/>
                <a:cs typeface="Montserrat"/>
                <a:sym typeface="Montserrat"/>
              </a:rPr>
              <a:t> de Rapsani au pied du mont Olympe </a:t>
            </a:r>
            <a:endParaRPr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Nombre de participants / Number of participants : </a:t>
            </a:r>
            <a:r>
              <a:rPr lang="fr" sz="1120">
                <a:latin typeface="Montserrat"/>
                <a:ea typeface="Montserrat"/>
                <a:cs typeface="Montserrat"/>
                <a:sym typeface="Montserrat"/>
              </a:rPr>
              <a:t>6</a:t>
            </a:r>
            <a:r>
              <a:rPr lang="fr" sz="1120">
                <a:latin typeface="Montserrat"/>
                <a:ea typeface="Montserrat"/>
                <a:cs typeface="Montserrat"/>
                <a:sym typeface="Montserrat"/>
              </a:rPr>
              <a:t>0 participants</a:t>
            </a:r>
            <a:endParaRPr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Nombre de km/ number of KM :   </a:t>
            </a:r>
            <a:r>
              <a:rPr lang="fr" sz="1120">
                <a:latin typeface="Montserrat"/>
                <a:ea typeface="Montserrat"/>
                <a:cs typeface="Montserrat"/>
                <a:sym typeface="Montserrat"/>
              </a:rPr>
              <a:t>5 kms</a:t>
            </a:r>
            <a:endParaRPr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Poids estimé de déchets ramassés/ Estimated weight of waste collected : 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3" name="Google Shape;83;p16"/>
          <p:cNvPicPr preferRelativeResize="0"/>
          <p:nvPr/>
        </p:nvPicPr>
        <p:blipFill rotWithShape="1">
          <a:blip r:embed="rId3">
            <a:alphaModFix/>
          </a:blip>
          <a:srcRect b="19675" l="0" r="0" t="22403"/>
          <a:stretch/>
        </p:blipFill>
        <p:spPr>
          <a:xfrm>
            <a:off x="7155853" y="0"/>
            <a:ext cx="1988147" cy="1152399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6"/>
          <p:cNvSpPr txBox="1"/>
          <p:nvPr>
            <p:ph type="title"/>
          </p:nvPr>
        </p:nvSpPr>
        <p:spPr>
          <a:xfrm>
            <a:off x="311700" y="1572750"/>
            <a:ext cx="8520600" cy="376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i="1" lang="fr" sz="2020">
                <a:latin typeface="Montserrat"/>
                <a:ea typeface="Montserrat"/>
                <a:cs typeface="Montserrat"/>
                <a:sym typeface="Montserrat"/>
              </a:rPr>
              <a:t>I</a:t>
            </a:r>
            <a:r>
              <a:rPr i="1" lang="fr" sz="1720">
                <a:latin typeface="Montserrat"/>
                <a:ea typeface="Montserrat"/>
                <a:cs typeface="Montserrat"/>
                <a:sym typeface="Montserrat"/>
              </a:rPr>
              <a:t>MPRO WISE : activités </a:t>
            </a:r>
            <a:r>
              <a:rPr i="1" lang="fr" sz="1720">
                <a:latin typeface="Montserrat"/>
                <a:ea typeface="Montserrat"/>
                <a:cs typeface="Montserrat"/>
                <a:sym typeface="Montserrat"/>
              </a:rPr>
              <a:t>théâtrales et artistiques</a:t>
            </a:r>
            <a:r>
              <a:rPr i="1" lang="fr" sz="1720"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i="1" lang="fr" sz="1720">
                <a:latin typeface="Montserrat"/>
                <a:ea typeface="Montserrat"/>
                <a:cs typeface="Montserrat"/>
                <a:sym typeface="Montserrat"/>
              </a:rPr>
              <a:t>sensibilisation</a:t>
            </a:r>
            <a:r>
              <a:rPr i="1" lang="fr" sz="172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i="1" lang="fr" sz="1720">
                <a:latin typeface="Montserrat"/>
                <a:ea typeface="Montserrat"/>
                <a:cs typeface="Montserrat"/>
                <a:sym typeface="Montserrat"/>
              </a:rPr>
              <a:t>autour</a:t>
            </a:r>
            <a:r>
              <a:rPr i="1" lang="fr" sz="1720">
                <a:latin typeface="Montserrat"/>
                <a:ea typeface="Montserrat"/>
                <a:cs typeface="Montserrat"/>
                <a:sym typeface="Montserrat"/>
              </a:rPr>
              <a:t> des déchets. </a:t>
            </a:r>
            <a:r>
              <a:rPr i="1" lang="fr" sz="1720"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i="1" sz="172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5" name="Google Shape;85;p16"/>
          <p:cNvPicPr preferRelativeResize="0"/>
          <p:nvPr/>
        </p:nvPicPr>
        <p:blipFill rotWithShape="1">
          <a:blip r:embed="rId4">
            <a:alphaModFix/>
          </a:blip>
          <a:srcRect b="13201" l="0" r="2391" t="0"/>
          <a:stretch/>
        </p:blipFill>
        <p:spPr>
          <a:xfrm>
            <a:off x="149300" y="2295700"/>
            <a:ext cx="1702350" cy="2691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6"/>
          <p:cNvPicPr preferRelativeResize="0"/>
          <p:nvPr/>
        </p:nvPicPr>
        <p:blipFill rotWithShape="1">
          <a:blip r:embed="rId5">
            <a:alphaModFix/>
          </a:blip>
          <a:srcRect b="0" l="0" r="2856" t="11071"/>
          <a:stretch/>
        </p:blipFill>
        <p:spPr>
          <a:xfrm>
            <a:off x="1909000" y="2295700"/>
            <a:ext cx="1653700" cy="2691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6"/>
          <p:cNvPicPr preferRelativeResize="0"/>
          <p:nvPr/>
        </p:nvPicPr>
        <p:blipFill rotWithShape="1">
          <a:blip r:embed="rId6">
            <a:alphaModFix/>
          </a:blip>
          <a:srcRect b="0" l="0" r="0" t="11071"/>
          <a:stretch/>
        </p:blipFill>
        <p:spPr>
          <a:xfrm>
            <a:off x="3772450" y="2295700"/>
            <a:ext cx="1757599" cy="2691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6"/>
          <p:cNvPicPr preferRelativeResize="0"/>
          <p:nvPr/>
        </p:nvPicPr>
        <p:blipFill rotWithShape="1">
          <a:blip r:embed="rId7">
            <a:alphaModFix/>
          </a:blip>
          <a:srcRect b="0" l="0" r="0" t="11071"/>
          <a:stretch/>
        </p:blipFill>
        <p:spPr>
          <a:xfrm>
            <a:off x="5739800" y="2295700"/>
            <a:ext cx="1702350" cy="2691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6"/>
          <p:cNvPicPr preferRelativeResize="0"/>
          <p:nvPr/>
        </p:nvPicPr>
        <p:blipFill rotWithShape="1">
          <a:blip r:embed="rId8">
            <a:alphaModFix/>
          </a:blip>
          <a:srcRect b="11071" l="0" r="0" t="0"/>
          <a:stretch/>
        </p:blipFill>
        <p:spPr>
          <a:xfrm>
            <a:off x="7450850" y="2295701"/>
            <a:ext cx="1702350" cy="2691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6"/>
          <p:cNvPicPr preferRelativeResize="0"/>
          <p:nvPr/>
        </p:nvPicPr>
        <p:blipFill rotWithShape="1">
          <a:blip r:embed="rId9">
            <a:alphaModFix/>
          </a:blip>
          <a:srcRect b="10599" l="-1930" r="1929" t="-10599"/>
          <a:stretch/>
        </p:blipFill>
        <p:spPr>
          <a:xfrm>
            <a:off x="3566313" y="1790025"/>
            <a:ext cx="2169871" cy="333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7"/>
          <p:cNvSpPr txBox="1"/>
          <p:nvPr>
            <p:ph type="title"/>
          </p:nvPr>
        </p:nvSpPr>
        <p:spPr>
          <a:xfrm>
            <a:off x="311700" y="171450"/>
            <a:ext cx="8520600" cy="140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Structure / Association : Fontanarossa, Verga, Teresa di Calcutta,  De Amicis 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Di Guardo - Quasimodo, ONG Cope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Ville/ Town : Catania Pays / Country : Italy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Quartier / Neighbourhood : Boschetto della Plaja, Plaja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Nombre de participants / Number of participants : 120 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Nombre de km/ number of KM : mq 282.900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Poids estimé de déchets ramassés/ Estimated weight of waste collected : 30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6" name="Google Shape;96;p17"/>
          <p:cNvPicPr preferRelativeResize="0"/>
          <p:nvPr/>
        </p:nvPicPr>
        <p:blipFill rotWithShape="1">
          <a:blip r:embed="rId3">
            <a:alphaModFix/>
          </a:blip>
          <a:srcRect b="19675" l="0" r="0" t="22403"/>
          <a:stretch/>
        </p:blipFill>
        <p:spPr>
          <a:xfrm>
            <a:off x="7155853" y="0"/>
            <a:ext cx="1988147" cy="1152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7950" y="1724888"/>
            <a:ext cx="2929200" cy="2556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57162" y="1516499"/>
            <a:ext cx="2814024" cy="2110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70600" y="1807051"/>
            <a:ext cx="3189400" cy="239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57150" y="3626988"/>
            <a:ext cx="2814024" cy="14463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 txBox="1"/>
          <p:nvPr>
            <p:ph type="title"/>
          </p:nvPr>
        </p:nvSpPr>
        <p:spPr>
          <a:xfrm>
            <a:off x="311700" y="171450"/>
            <a:ext cx="8520600" cy="140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Structure / Association : cerlce ACM de Kef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Ville / Town : Kef 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Pays / Country : TUNISIE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Quartier / Neighbourhood : parc de la ville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Nombre de participants / Number of participants : 20 personnes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Nombre de km/ number of KM : 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Poids estimé de déchets ramassés/ Estimated weight of waste collected : 100kg 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6" name="Google Shape;106;p18"/>
          <p:cNvPicPr preferRelativeResize="0"/>
          <p:nvPr/>
        </p:nvPicPr>
        <p:blipFill rotWithShape="1">
          <a:blip r:embed="rId3">
            <a:alphaModFix/>
          </a:blip>
          <a:srcRect b="19675" l="0" r="0" t="22403"/>
          <a:stretch/>
        </p:blipFill>
        <p:spPr>
          <a:xfrm>
            <a:off x="7155853" y="0"/>
            <a:ext cx="1988147" cy="1152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8"/>
          <p:cNvPicPr preferRelativeResize="0"/>
          <p:nvPr/>
        </p:nvPicPr>
        <p:blipFill rotWithShape="1">
          <a:blip r:embed="rId4">
            <a:alphaModFix/>
          </a:blip>
          <a:srcRect b="0" l="0" r="13547" t="7732"/>
          <a:stretch/>
        </p:blipFill>
        <p:spPr>
          <a:xfrm>
            <a:off x="0" y="2020517"/>
            <a:ext cx="2194550" cy="3122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8"/>
          <p:cNvPicPr preferRelativeResize="0"/>
          <p:nvPr/>
        </p:nvPicPr>
        <p:blipFill rotWithShape="1">
          <a:blip r:embed="rId5">
            <a:alphaModFix/>
          </a:blip>
          <a:srcRect b="27667" l="0" r="0" t="0"/>
          <a:stretch/>
        </p:blipFill>
        <p:spPr>
          <a:xfrm>
            <a:off x="5755998" y="1572750"/>
            <a:ext cx="3418926" cy="185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8"/>
          <p:cNvPicPr preferRelativeResize="0"/>
          <p:nvPr/>
        </p:nvPicPr>
        <p:blipFill rotWithShape="1">
          <a:blip r:embed="rId6">
            <a:alphaModFix/>
          </a:blip>
          <a:srcRect b="11332" l="8336" r="6946" t="22433"/>
          <a:stretch/>
        </p:blipFill>
        <p:spPr>
          <a:xfrm>
            <a:off x="5786900" y="3174952"/>
            <a:ext cx="3357101" cy="1968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8"/>
          <p:cNvPicPr preferRelativeResize="0"/>
          <p:nvPr/>
        </p:nvPicPr>
        <p:blipFill rotWithShape="1">
          <a:blip r:embed="rId7">
            <a:alphaModFix/>
          </a:blip>
          <a:srcRect b="0" l="13726" r="0" t="0"/>
          <a:stretch/>
        </p:blipFill>
        <p:spPr>
          <a:xfrm>
            <a:off x="2194550" y="2020525"/>
            <a:ext cx="3592351" cy="3122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9"/>
          <p:cNvSpPr txBox="1"/>
          <p:nvPr>
            <p:ph type="title"/>
          </p:nvPr>
        </p:nvSpPr>
        <p:spPr>
          <a:xfrm>
            <a:off x="311700" y="171450"/>
            <a:ext cx="8520600" cy="175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Structure / Association : cercle ACM de Oran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Ville / Town : Oran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Pays / Country : ALGERIE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Quartier / Neighbourhood : plage Ain Turk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Nombre de participants / Number of participants :  50 femmes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Nombre de km/ number of KM : 8 km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Poids estimé de déchets ramassés/ Estimated weight of waste collected :  60 kg de plastique. 58 kg carton - 36 kg autres. 18 kg verre . 10 kg Métal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6" name="Google Shape;116;p19"/>
          <p:cNvPicPr preferRelativeResize="0"/>
          <p:nvPr/>
        </p:nvPicPr>
        <p:blipFill rotWithShape="1">
          <a:blip r:embed="rId3">
            <a:alphaModFix/>
          </a:blip>
          <a:srcRect b="19675" l="0" r="0" t="22403"/>
          <a:stretch/>
        </p:blipFill>
        <p:spPr>
          <a:xfrm>
            <a:off x="7155853" y="0"/>
            <a:ext cx="1988147" cy="1152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9"/>
          <p:cNvPicPr preferRelativeResize="0"/>
          <p:nvPr/>
        </p:nvPicPr>
        <p:blipFill rotWithShape="1">
          <a:blip r:embed="rId4">
            <a:alphaModFix/>
          </a:blip>
          <a:srcRect b="7480" l="0" r="0" t="12850"/>
          <a:stretch/>
        </p:blipFill>
        <p:spPr>
          <a:xfrm>
            <a:off x="5441075" y="1744751"/>
            <a:ext cx="3724800" cy="2225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9"/>
          <p:cNvPicPr preferRelativeResize="0"/>
          <p:nvPr/>
        </p:nvPicPr>
        <p:blipFill rotWithShape="1">
          <a:blip r:embed="rId5">
            <a:alphaModFix/>
          </a:blip>
          <a:srcRect b="14201" l="0" r="0" t="7293"/>
          <a:stretch/>
        </p:blipFill>
        <p:spPr>
          <a:xfrm>
            <a:off x="0" y="1751925"/>
            <a:ext cx="3156751" cy="1858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9"/>
          <p:cNvPicPr preferRelativeResize="0"/>
          <p:nvPr/>
        </p:nvPicPr>
        <p:blipFill rotWithShape="1">
          <a:blip r:embed="rId6">
            <a:alphaModFix/>
          </a:blip>
          <a:srcRect b="13799" l="0" r="0" t="31529"/>
          <a:stretch/>
        </p:blipFill>
        <p:spPr>
          <a:xfrm>
            <a:off x="-21875" y="3476650"/>
            <a:ext cx="4593874" cy="1883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9"/>
          <p:cNvPicPr preferRelativeResize="0"/>
          <p:nvPr/>
        </p:nvPicPr>
        <p:blipFill rotWithShape="1">
          <a:blip r:embed="rId7">
            <a:alphaModFix/>
          </a:blip>
          <a:srcRect b="0" l="0" r="0" t="6340"/>
          <a:stretch/>
        </p:blipFill>
        <p:spPr>
          <a:xfrm>
            <a:off x="2944175" y="1744750"/>
            <a:ext cx="2496901" cy="1753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9"/>
          <p:cNvPicPr preferRelativeResize="0"/>
          <p:nvPr/>
        </p:nvPicPr>
        <p:blipFill rotWithShape="1">
          <a:blip r:embed="rId8">
            <a:alphaModFix/>
          </a:blip>
          <a:srcRect b="21715" l="0" r="0" t="29518"/>
          <a:stretch/>
        </p:blipFill>
        <p:spPr>
          <a:xfrm>
            <a:off x="4572000" y="3451425"/>
            <a:ext cx="4593874" cy="16802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0"/>
          <p:cNvSpPr txBox="1"/>
          <p:nvPr>
            <p:ph type="title"/>
          </p:nvPr>
        </p:nvSpPr>
        <p:spPr>
          <a:xfrm>
            <a:off x="311700" y="171450"/>
            <a:ext cx="8520600" cy="140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Structure / Association : cercle ACM de Larache et association “femmes des deux rives”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Ville / Town : Larache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Pays / Country : MAROC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Quartier / Neighbourhood : les salines de Larache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Nombre de participants / Number of participants : 35 participants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Nombre de km/ number of KM : 3 km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1120">
                <a:latin typeface="Montserrat"/>
                <a:ea typeface="Montserrat"/>
                <a:cs typeface="Montserrat"/>
                <a:sym typeface="Montserrat"/>
              </a:rPr>
              <a:t>Poids estimé de déchets ramassés/ Estimated weight of waste collected : 150 kg</a:t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112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7" name="Google Shape;127;p20"/>
          <p:cNvPicPr preferRelativeResize="0"/>
          <p:nvPr/>
        </p:nvPicPr>
        <p:blipFill rotWithShape="1">
          <a:blip r:embed="rId3">
            <a:alphaModFix/>
          </a:blip>
          <a:srcRect b="19675" l="0" r="0" t="22403"/>
          <a:stretch/>
        </p:blipFill>
        <p:spPr>
          <a:xfrm>
            <a:off x="7155853" y="0"/>
            <a:ext cx="1988147" cy="1152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0"/>
          <p:cNvPicPr preferRelativeResize="0"/>
          <p:nvPr/>
        </p:nvPicPr>
        <p:blipFill rotWithShape="1">
          <a:blip r:embed="rId4">
            <a:alphaModFix/>
          </a:blip>
          <a:srcRect b="10831" l="39305" r="40070" t="28451"/>
          <a:stretch/>
        </p:blipFill>
        <p:spPr>
          <a:xfrm>
            <a:off x="6733759" y="1152400"/>
            <a:ext cx="2410238" cy="3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9547" y="1572750"/>
            <a:ext cx="2573500" cy="3647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45447" y="1725150"/>
            <a:ext cx="3335912" cy="25019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1"/>
          <p:cNvSpPr txBox="1"/>
          <p:nvPr>
            <p:ph idx="1" type="subTitle"/>
          </p:nvPr>
        </p:nvSpPr>
        <p:spPr>
          <a:xfrm>
            <a:off x="5139650" y="1223550"/>
            <a:ext cx="4004400" cy="269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Montserrat"/>
                <a:ea typeface="Montserrat"/>
                <a:cs typeface="Montserrat"/>
                <a:sym typeface="Montserrat"/>
              </a:rPr>
              <a:t>CLEAN UP ACTIONS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2132"/>
              <a:t>Plogging challenge</a:t>
            </a:r>
            <a:endParaRPr i="1" sz="2132"/>
          </a:p>
          <a:p>
            <a:pPr indent="0" lvl="0" marL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332"/>
              <a:t>Sunday, 23rd October 2022</a:t>
            </a:r>
            <a:r>
              <a:rPr b="1" lang="fr" sz="2432"/>
              <a:t> </a:t>
            </a:r>
            <a:endParaRPr b="1" sz="2432"/>
          </a:p>
        </p:txBody>
      </p:sp>
      <p:pic>
        <p:nvPicPr>
          <p:cNvPr id="136" name="Google Shape;13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0"/>
            <a:ext cx="5139649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